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2" r:id="rId2"/>
    <p:sldId id="271" r:id="rId3"/>
    <p:sldId id="257" r:id="rId4"/>
    <p:sldId id="258" r:id="rId5"/>
    <p:sldId id="259" r:id="rId6"/>
    <p:sldId id="270" r:id="rId7"/>
    <p:sldId id="260" r:id="rId8"/>
    <p:sldId id="261" r:id="rId9"/>
    <p:sldId id="262" r:id="rId10"/>
    <p:sldId id="263" r:id="rId11"/>
    <p:sldId id="268" r:id="rId12"/>
    <p:sldId id="269" r:id="rId13"/>
    <p:sldId id="264" r:id="rId14"/>
    <p:sldId id="265" r:id="rId15"/>
    <p:sldId id="266" r:id="rId16"/>
    <p:sldId id="267" r:id="rId17"/>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2" d="100"/>
          <a:sy n="72" d="100"/>
        </p:scale>
        <p:origin x="-11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BC3B5A6E-58B2-4BB8-9EBB-F69CA0A2C68E}" type="datetimeFigureOut">
              <a:rPr lang="he-IL" smtClean="0"/>
              <a:t>כ"א/תשרי/תשע"ד</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BD244ABA-1F5F-4248-B0BF-7961B1542EC5}" type="slidenum">
              <a:rPr lang="he-IL" smtClean="0"/>
              <a:t>‹#›</a:t>
            </a:fld>
            <a:endParaRPr lang="he-IL" dirty="0"/>
          </a:p>
        </p:txBody>
      </p:sp>
    </p:spTree>
    <p:extLst>
      <p:ext uri="{BB962C8B-B14F-4D97-AF65-F5344CB8AC3E}">
        <p14:creationId xmlns:p14="http://schemas.microsoft.com/office/powerpoint/2010/main" val="295126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BC3B5A6E-58B2-4BB8-9EBB-F69CA0A2C68E}" type="datetimeFigureOut">
              <a:rPr lang="he-IL" smtClean="0"/>
              <a:t>כ"א/תשרי/תשע"ד</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BD244ABA-1F5F-4248-B0BF-7961B1542EC5}" type="slidenum">
              <a:rPr lang="he-IL" smtClean="0"/>
              <a:t>‹#›</a:t>
            </a:fld>
            <a:endParaRPr lang="he-IL" dirty="0"/>
          </a:p>
        </p:txBody>
      </p:sp>
    </p:spTree>
    <p:extLst>
      <p:ext uri="{BB962C8B-B14F-4D97-AF65-F5344CB8AC3E}">
        <p14:creationId xmlns:p14="http://schemas.microsoft.com/office/powerpoint/2010/main" val="2403955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BC3B5A6E-58B2-4BB8-9EBB-F69CA0A2C68E}" type="datetimeFigureOut">
              <a:rPr lang="he-IL" smtClean="0"/>
              <a:t>כ"א/תשרי/תשע"ד</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BD244ABA-1F5F-4248-B0BF-7961B1542EC5}" type="slidenum">
              <a:rPr lang="he-IL" smtClean="0"/>
              <a:t>‹#›</a:t>
            </a:fld>
            <a:endParaRPr lang="he-IL" dirty="0"/>
          </a:p>
        </p:txBody>
      </p:sp>
    </p:spTree>
    <p:extLst>
      <p:ext uri="{BB962C8B-B14F-4D97-AF65-F5344CB8AC3E}">
        <p14:creationId xmlns:p14="http://schemas.microsoft.com/office/powerpoint/2010/main" val="3004295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BC3B5A6E-58B2-4BB8-9EBB-F69CA0A2C68E}" type="datetimeFigureOut">
              <a:rPr lang="he-IL" smtClean="0"/>
              <a:t>כ"א/תשרי/תשע"ד</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BD244ABA-1F5F-4248-B0BF-7961B1542EC5}" type="slidenum">
              <a:rPr lang="he-IL" smtClean="0"/>
              <a:t>‹#›</a:t>
            </a:fld>
            <a:endParaRPr lang="he-IL" dirty="0"/>
          </a:p>
        </p:txBody>
      </p:sp>
    </p:spTree>
    <p:extLst>
      <p:ext uri="{BB962C8B-B14F-4D97-AF65-F5344CB8AC3E}">
        <p14:creationId xmlns:p14="http://schemas.microsoft.com/office/powerpoint/2010/main" val="1598658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BC3B5A6E-58B2-4BB8-9EBB-F69CA0A2C68E}" type="datetimeFigureOut">
              <a:rPr lang="he-IL" smtClean="0"/>
              <a:t>כ"א/תשרי/תשע"ד</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BD244ABA-1F5F-4248-B0BF-7961B1542EC5}" type="slidenum">
              <a:rPr lang="he-IL" smtClean="0"/>
              <a:t>‹#›</a:t>
            </a:fld>
            <a:endParaRPr lang="he-IL" dirty="0"/>
          </a:p>
        </p:txBody>
      </p:sp>
    </p:spTree>
    <p:extLst>
      <p:ext uri="{BB962C8B-B14F-4D97-AF65-F5344CB8AC3E}">
        <p14:creationId xmlns:p14="http://schemas.microsoft.com/office/powerpoint/2010/main" val="3062859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BC3B5A6E-58B2-4BB8-9EBB-F69CA0A2C68E}" type="datetimeFigureOut">
              <a:rPr lang="he-IL" smtClean="0"/>
              <a:t>כ"א/תשרי/תשע"ד</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BD244ABA-1F5F-4248-B0BF-7961B1542EC5}" type="slidenum">
              <a:rPr lang="he-IL" smtClean="0"/>
              <a:t>‹#›</a:t>
            </a:fld>
            <a:endParaRPr lang="he-IL" dirty="0"/>
          </a:p>
        </p:txBody>
      </p:sp>
    </p:spTree>
    <p:extLst>
      <p:ext uri="{BB962C8B-B14F-4D97-AF65-F5344CB8AC3E}">
        <p14:creationId xmlns:p14="http://schemas.microsoft.com/office/powerpoint/2010/main" val="301768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BC3B5A6E-58B2-4BB8-9EBB-F69CA0A2C68E}" type="datetimeFigureOut">
              <a:rPr lang="he-IL" smtClean="0"/>
              <a:t>כ"א/תשרי/תשע"ד</a:t>
            </a:fld>
            <a:endParaRPr lang="he-IL" dirty="0"/>
          </a:p>
        </p:txBody>
      </p:sp>
      <p:sp>
        <p:nvSpPr>
          <p:cNvPr id="8" name="מציין מיקום של כותרת תחתונה 7"/>
          <p:cNvSpPr>
            <a:spLocks noGrp="1"/>
          </p:cNvSpPr>
          <p:nvPr>
            <p:ph type="ftr" sz="quarter" idx="11"/>
          </p:nvPr>
        </p:nvSpPr>
        <p:spPr/>
        <p:txBody>
          <a:bodyPr/>
          <a:lstStyle/>
          <a:p>
            <a:endParaRPr lang="he-IL" dirty="0"/>
          </a:p>
        </p:txBody>
      </p:sp>
      <p:sp>
        <p:nvSpPr>
          <p:cNvPr id="9" name="מציין מיקום של מספר שקופית 8"/>
          <p:cNvSpPr>
            <a:spLocks noGrp="1"/>
          </p:cNvSpPr>
          <p:nvPr>
            <p:ph type="sldNum" sz="quarter" idx="12"/>
          </p:nvPr>
        </p:nvSpPr>
        <p:spPr/>
        <p:txBody>
          <a:bodyPr/>
          <a:lstStyle/>
          <a:p>
            <a:fld id="{BD244ABA-1F5F-4248-B0BF-7961B1542EC5}" type="slidenum">
              <a:rPr lang="he-IL" smtClean="0"/>
              <a:t>‹#›</a:t>
            </a:fld>
            <a:endParaRPr lang="he-IL" dirty="0"/>
          </a:p>
        </p:txBody>
      </p:sp>
    </p:spTree>
    <p:extLst>
      <p:ext uri="{BB962C8B-B14F-4D97-AF65-F5344CB8AC3E}">
        <p14:creationId xmlns:p14="http://schemas.microsoft.com/office/powerpoint/2010/main" val="3324431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BC3B5A6E-58B2-4BB8-9EBB-F69CA0A2C68E}" type="datetimeFigureOut">
              <a:rPr lang="he-IL" smtClean="0"/>
              <a:t>כ"א/תשרי/תשע"ד</a:t>
            </a:fld>
            <a:endParaRPr lang="he-IL" dirty="0"/>
          </a:p>
        </p:txBody>
      </p:sp>
      <p:sp>
        <p:nvSpPr>
          <p:cNvPr id="4" name="מציין מיקום של כותרת תחתונה 3"/>
          <p:cNvSpPr>
            <a:spLocks noGrp="1"/>
          </p:cNvSpPr>
          <p:nvPr>
            <p:ph type="ftr" sz="quarter" idx="11"/>
          </p:nvPr>
        </p:nvSpPr>
        <p:spPr/>
        <p:txBody>
          <a:bodyPr/>
          <a:lstStyle/>
          <a:p>
            <a:endParaRPr lang="he-IL" dirty="0"/>
          </a:p>
        </p:txBody>
      </p:sp>
      <p:sp>
        <p:nvSpPr>
          <p:cNvPr id="5" name="מציין מיקום של מספר שקופית 4"/>
          <p:cNvSpPr>
            <a:spLocks noGrp="1"/>
          </p:cNvSpPr>
          <p:nvPr>
            <p:ph type="sldNum" sz="quarter" idx="12"/>
          </p:nvPr>
        </p:nvSpPr>
        <p:spPr/>
        <p:txBody>
          <a:bodyPr/>
          <a:lstStyle/>
          <a:p>
            <a:fld id="{BD244ABA-1F5F-4248-B0BF-7961B1542EC5}" type="slidenum">
              <a:rPr lang="he-IL" smtClean="0"/>
              <a:t>‹#›</a:t>
            </a:fld>
            <a:endParaRPr lang="he-IL" dirty="0"/>
          </a:p>
        </p:txBody>
      </p:sp>
    </p:spTree>
    <p:extLst>
      <p:ext uri="{BB962C8B-B14F-4D97-AF65-F5344CB8AC3E}">
        <p14:creationId xmlns:p14="http://schemas.microsoft.com/office/powerpoint/2010/main" val="213423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BC3B5A6E-58B2-4BB8-9EBB-F69CA0A2C68E}" type="datetimeFigureOut">
              <a:rPr lang="he-IL" smtClean="0"/>
              <a:t>כ"א/תשרי/תשע"ד</a:t>
            </a:fld>
            <a:endParaRPr lang="he-IL" dirty="0"/>
          </a:p>
        </p:txBody>
      </p:sp>
      <p:sp>
        <p:nvSpPr>
          <p:cNvPr id="3" name="מציין מיקום של כותרת תחתונה 2"/>
          <p:cNvSpPr>
            <a:spLocks noGrp="1"/>
          </p:cNvSpPr>
          <p:nvPr>
            <p:ph type="ftr" sz="quarter" idx="11"/>
          </p:nvPr>
        </p:nvSpPr>
        <p:spPr/>
        <p:txBody>
          <a:bodyPr/>
          <a:lstStyle/>
          <a:p>
            <a:endParaRPr lang="he-IL" dirty="0"/>
          </a:p>
        </p:txBody>
      </p:sp>
      <p:sp>
        <p:nvSpPr>
          <p:cNvPr id="4" name="מציין מיקום של מספר שקופית 3"/>
          <p:cNvSpPr>
            <a:spLocks noGrp="1"/>
          </p:cNvSpPr>
          <p:nvPr>
            <p:ph type="sldNum" sz="quarter" idx="12"/>
          </p:nvPr>
        </p:nvSpPr>
        <p:spPr/>
        <p:txBody>
          <a:bodyPr/>
          <a:lstStyle/>
          <a:p>
            <a:fld id="{BD244ABA-1F5F-4248-B0BF-7961B1542EC5}" type="slidenum">
              <a:rPr lang="he-IL" smtClean="0"/>
              <a:t>‹#›</a:t>
            </a:fld>
            <a:endParaRPr lang="he-IL" dirty="0"/>
          </a:p>
        </p:txBody>
      </p:sp>
    </p:spTree>
    <p:extLst>
      <p:ext uri="{BB962C8B-B14F-4D97-AF65-F5344CB8AC3E}">
        <p14:creationId xmlns:p14="http://schemas.microsoft.com/office/powerpoint/2010/main" val="1068391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BC3B5A6E-58B2-4BB8-9EBB-F69CA0A2C68E}" type="datetimeFigureOut">
              <a:rPr lang="he-IL" smtClean="0"/>
              <a:t>כ"א/תשרי/תשע"ד</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BD244ABA-1F5F-4248-B0BF-7961B1542EC5}" type="slidenum">
              <a:rPr lang="he-IL" smtClean="0"/>
              <a:t>‹#›</a:t>
            </a:fld>
            <a:endParaRPr lang="he-IL" dirty="0"/>
          </a:p>
        </p:txBody>
      </p:sp>
    </p:spTree>
    <p:extLst>
      <p:ext uri="{BB962C8B-B14F-4D97-AF65-F5344CB8AC3E}">
        <p14:creationId xmlns:p14="http://schemas.microsoft.com/office/powerpoint/2010/main" val="3585211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dirty="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BC3B5A6E-58B2-4BB8-9EBB-F69CA0A2C68E}" type="datetimeFigureOut">
              <a:rPr lang="he-IL" smtClean="0"/>
              <a:t>כ"א/תשרי/תשע"ד</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BD244ABA-1F5F-4248-B0BF-7961B1542EC5}" type="slidenum">
              <a:rPr lang="he-IL" smtClean="0"/>
              <a:t>‹#›</a:t>
            </a:fld>
            <a:endParaRPr lang="he-IL" dirty="0"/>
          </a:p>
        </p:txBody>
      </p:sp>
    </p:spTree>
    <p:extLst>
      <p:ext uri="{BB962C8B-B14F-4D97-AF65-F5344CB8AC3E}">
        <p14:creationId xmlns:p14="http://schemas.microsoft.com/office/powerpoint/2010/main" val="3881218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C3B5A6E-58B2-4BB8-9EBB-F69CA0A2C68E}" type="datetimeFigureOut">
              <a:rPr lang="he-IL" smtClean="0"/>
              <a:t>כ"א/תשרי/תשע"ד</a:t>
            </a:fld>
            <a:endParaRPr lang="he-IL" dirty="0"/>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dirty="0"/>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D244ABA-1F5F-4248-B0BF-7961B1542EC5}" type="slidenum">
              <a:rPr lang="he-IL" smtClean="0"/>
              <a:t>‹#›</a:t>
            </a:fld>
            <a:endParaRPr lang="he-IL" dirty="0"/>
          </a:p>
        </p:txBody>
      </p:sp>
    </p:spTree>
    <p:extLst>
      <p:ext uri="{BB962C8B-B14F-4D97-AF65-F5344CB8AC3E}">
        <p14:creationId xmlns:p14="http://schemas.microsoft.com/office/powerpoint/2010/main" val="2428932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764704"/>
            <a:ext cx="8229600" cy="5361459"/>
          </a:xfrm>
        </p:spPr>
        <p:txBody>
          <a:bodyPr>
            <a:normAutofit/>
          </a:bodyPr>
          <a:lstStyle/>
          <a:p>
            <a:pPr marL="0" indent="0" algn="ctr" rtl="0">
              <a:buNone/>
            </a:pPr>
            <a:r>
              <a:rPr lang="en-US" sz="5000" b="1" dirty="0">
                <a:solidFill>
                  <a:schemeClr val="accent1"/>
                </a:solidFill>
              </a:rPr>
              <a:t>Plasmid population in Bovine Rumen – Inference Through Metagenomic Analysis</a:t>
            </a:r>
            <a:endParaRPr lang="en-US" sz="5000" dirty="0">
              <a:solidFill>
                <a:schemeClr val="accent1"/>
              </a:solidFill>
            </a:endParaRPr>
          </a:p>
          <a:p>
            <a:pPr marL="0" indent="0" algn="ctr" rtl="0">
              <a:buNone/>
            </a:pPr>
            <a:endParaRPr lang="en-US" sz="1800" dirty="0"/>
          </a:p>
          <a:p>
            <a:pPr marL="0" indent="0" algn="ctr" rtl="0">
              <a:buNone/>
            </a:pPr>
            <a:r>
              <a:rPr lang="en-US" sz="1800" dirty="0" smtClean="0"/>
              <a:t>Research Project in Life Sciences</a:t>
            </a:r>
          </a:p>
          <a:p>
            <a:pPr marL="0" indent="0" algn="ctr" rtl="0">
              <a:buNone/>
            </a:pPr>
            <a:r>
              <a:rPr lang="en-US" sz="1800" dirty="0" smtClean="0"/>
              <a:t>Goor Sasson ID 038229860</a:t>
            </a:r>
          </a:p>
          <a:p>
            <a:pPr marL="0" indent="0" algn="ctr" rtl="0">
              <a:buNone/>
            </a:pPr>
            <a:r>
              <a:rPr lang="en-US" sz="1800" dirty="0" smtClean="0"/>
              <a:t>Open University of Israel</a:t>
            </a:r>
          </a:p>
          <a:p>
            <a:pPr marL="0" indent="0" algn="ctr" rtl="0">
              <a:buNone/>
            </a:pPr>
            <a:endParaRPr lang="en-US" sz="1800" dirty="0"/>
          </a:p>
          <a:p>
            <a:pPr marL="0" indent="0" algn="ctr" rtl="0">
              <a:buNone/>
            </a:pPr>
            <a:r>
              <a:rPr lang="en-US" sz="1800" dirty="0" smtClean="0"/>
              <a:t>Performed at Mizrahi Lab, Volcani ARO</a:t>
            </a:r>
          </a:p>
          <a:p>
            <a:pPr marL="0" indent="0" algn="ctr" rtl="0">
              <a:buNone/>
            </a:pPr>
            <a:r>
              <a:rPr lang="en-US" sz="1800" dirty="0" smtClean="0"/>
              <a:t>External Director: Dr. Itzhak Mizrahi</a:t>
            </a:r>
          </a:p>
          <a:p>
            <a:pPr marL="0" indent="0" algn="ctr" rtl="0">
              <a:buNone/>
            </a:pPr>
            <a:r>
              <a:rPr lang="en-US" sz="1800" dirty="0" smtClean="0"/>
              <a:t>Open University Directors: Dr. Ronit Weisman &amp; Professor Anat Barnea</a:t>
            </a:r>
          </a:p>
          <a:p>
            <a:pPr marL="0" indent="0" algn="ctr" rtl="0">
              <a:buNone/>
            </a:pPr>
            <a:r>
              <a:rPr lang="en-US" sz="1800" dirty="0" smtClean="0"/>
              <a:t>September 2013</a:t>
            </a:r>
          </a:p>
          <a:p>
            <a:pPr marL="0" indent="0" algn="ctr" rtl="0">
              <a:buNone/>
            </a:pPr>
            <a:endParaRPr lang="en-US" sz="1800" dirty="0"/>
          </a:p>
        </p:txBody>
      </p:sp>
    </p:spTree>
    <p:extLst>
      <p:ext uri="{BB962C8B-B14F-4D97-AF65-F5344CB8AC3E}">
        <p14:creationId xmlns:p14="http://schemas.microsoft.com/office/powerpoint/2010/main" val="1470487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en-US" dirty="0" smtClean="0">
                <a:solidFill>
                  <a:srgbClr val="0070C0"/>
                </a:solidFill>
              </a:rPr>
              <a:t>Contig Classification Rules Syntax (Example)</a:t>
            </a:r>
            <a:endParaRPr lang="he-IL" dirty="0"/>
          </a:p>
        </p:txBody>
      </p:sp>
      <p:sp>
        <p:nvSpPr>
          <p:cNvPr id="3" name="מציין מיקום תוכן 2"/>
          <p:cNvSpPr>
            <a:spLocks noGrp="1"/>
          </p:cNvSpPr>
          <p:nvPr>
            <p:ph idx="1"/>
          </p:nvPr>
        </p:nvSpPr>
        <p:spPr>
          <a:ln>
            <a:solidFill>
              <a:schemeClr val="accent1"/>
            </a:solidFill>
          </a:ln>
        </p:spPr>
        <p:txBody>
          <a:bodyPr>
            <a:normAutofit/>
          </a:bodyPr>
          <a:lstStyle/>
          <a:p>
            <a:pPr algn="l" rtl="0"/>
            <a:r>
              <a:rPr lang="en-US" sz="2400" dirty="0" smtClean="0"/>
              <a:t>Given the following Classification Rule:</a:t>
            </a:r>
            <a:br>
              <a:rPr lang="en-US" sz="2400" dirty="0" smtClean="0"/>
            </a:br>
            <a:r>
              <a:rPr lang="en-US" sz="2400" dirty="0" smtClean="0">
                <a:solidFill>
                  <a:schemeClr val="accent1"/>
                </a:solidFill>
              </a:rPr>
              <a:t>ClassifyContig </a:t>
            </a:r>
            <a:r>
              <a:rPr lang="en-US" sz="2400" dirty="0" smtClean="0">
                <a:solidFill>
                  <a:schemeClr val="accent6">
                    <a:lumMod val="75000"/>
                  </a:schemeClr>
                </a:solidFill>
              </a:rPr>
              <a:t>PlasmidWithAntibiotics </a:t>
            </a:r>
            <a:r>
              <a:rPr lang="en-US" sz="2400" dirty="0" smtClean="0">
                <a:solidFill>
                  <a:schemeClr val="accent1"/>
                </a:solidFill>
              </a:rPr>
              <a:t>IF </a:t>
            </a:r>
            <a:r>
              <a:rPr lang="en-US" sz="2400" dirty="0" smtClean="0">
                <a:solidFill>
                  <a:srgbClr val="C00000"/>
                </a:solidFill>
              </a:rPr>
              <a:t>Plasmid and Antibiotics</a:t>
            </a:r>
            <a:r>
              <a:rPr lang="en-US" sz="2400" dirty="0" smtClean="0"/>
              <a:t/>
            </a:r>
            <a:br>
              <a:rPr lang="en-US" sz="2400" dirty="0" smtClean="0"/>
            </a:br>
            <a:r>
              <a:rPr lang="en-US" sz="2400" dirty="0" smtClean="0"/>
              <a:t/>
            </a:r>
            <a:br>
              <a:rPr lang="en-US" sz="2400" dirty="0" smtClean="0"/>
            </a:br>
            <a:r>
              <a:rPr lang="en-US" sz="2400" dirty="0" smtClean="0"/>
              <a:t>Only Contigs in which at least one ORF that is classified as </a:t>
            </a:r>
            <a:r>
              <a:rPr lang="en-US" sz="2400" dirty="0" smtClean="0">
                <a:solidFill>
                  <a:srgbClr val="C00000"/>
                </a:solidFill>
              </a:rPr>
              <a:t>Plasmid </a:t>
            </a:r>
            <a:r>
              <a:rPr lang="en-US" sz="2400" dirty="0" smtClean="0"/>
              <a:t>and another one is classified as Antibiotic would get the contig classification of </a:t>
            </a:r>
            <a:r>
              <a:rPr lang="en-US" sz="2400" dirty="0" smtClean="0">
                <a:solidFill>
                  <a:schemeClr val="accent6">
                    <a:lumMod val="75000"/>
                  </a:schemeClr>
                </a:solidFill>
              </a:rPr>
              <a:t>PlasmidWithAntibiotics</a:t>
            </a:r>
            <a:r>
              <a:rPr lang="en-US" sz="2400" dirty="0" smtClean="0"/>
              <a:t>.</a:t>
            </a:r>
          </a:p>
          <a:p>
            <a:pPr algn="l" rtl="0"/>
            <a:endParaRPr lang="en-US" sz="2400" dirty="0" smtClean="0"/>
          </a:p>
        </p:txBody>
      </p:sp>
    </p:spTree>
    <p:extLst>
      <p:ext uri="{BB962C8B-B14F-4D97-AF65-F5344CB8AC3E}">
        <p14:creationId xmlns:p14="http://schemas.microsoft.com/office/powerpoint/2010/main" val="3458250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solidFill>
                  <a:srgbClr val="0070C0"/>
                </a:solidFill>
              </a:rPr>
              <a:t>Results in Numbers</a:t>
            </a:r>
            <a:endParaRPr lang="he-IL" dirty="0"/>
          </a:p>
        </p:txBody>
      </p:sp>
      <p:sp>
        <p:nvSpPr>
          <p:cNvPr id="3" name="מציין מיקום תוכן 2"/>
          <p:cNvSpPr>
            <a:spLocks noGrp="1"/>
          </p:cNvSpPr>
          <p:nvPr>
            <p:ph idx="1"/>
          </p:nvPr>
        </p:nvSpPr>
        <p:spPr/>
        <p:txBody>
          <a:bodyPr>
            <a:normAutofit/>
          </a:bodyPr>
          <a:lstStyle/>
          <a:p>
            <a:pPr algn="l" rtl="0"/>
            <a:r>
              <a:rPr lang="en-US" sz="2400" dirty="0" smtClean="0"/>
              <a:t>From our data-set, more than </a:t>
            </a:r>
            <a:r>
              <a:rPr lang="en-US" sz="2400" dirty="0" smtClean="0"/>
              <a:t>78% </a:t>
            </a:r>
            <a:r>
              <a:rPr lang="en-US" sz="2400" dirty="0" smtClean="0"/>
              <a:t>of the contigs were classified as being plasmids.</a:t>
            </a:r>
          </a:p>
          <a:p>
            <a:pPr algn="l" rtl="0"/>
            <a:r>
              <a:rPr lang="en-US" sz="2400" dirty="0" smtClean="0"/>
              <a:t>Manual validation by skimming of random sub-sample of the automatically classified contigs  showed 0 false-positive and 20% false-negatives</a:t>
            </a:r>
            <a:r>
              <a:rPr lang="en-US" sz="2400" dirty="0" smtClean="0"/>
              <a:t>.</a:t>
            </a:r>
          </a:p>
          <a:p>
            <a:pPr algn="l" rtl="0"/>
            <a:r>
              <a:rPr lang="en-US" sz="2400" dirty="0" smtClean="0"/>
              <a:t>Plasmids with adjacent Toxin-Antitoxin coding genes were discovered</a:t>
            </a:r>
            <a:endParaRPr lang="en-US" sz="2400" dirty="0" smtClean="0"/>
          </a:p>
          <a:p>
            <a:pPr algn="l" rtl="0"/>
            <a:r>
              <a:rPr lang="en-US" sz="2400" dirty="0" smtClean="0"/>
              <a:t>About 1% of the Plasmid harbored antibiotic resistance coding gene</a:t>
            </a:r>
          </a:p>
        </p:txBody>
      </p:sp>
    </p:spTree>
    <p:extLst>
      <p:ext uri="{BB962C8B-B14F-4D97-AF65-F5344CB8AC3E}">
        <p14:creationId xmlns:p14="http://schemas.microsoft.com/office/powerpoint/2010/main" val="2340146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solidFill>
                  <a:srgbClr val="0070C0"/>
                </a:solidFill>
              </a:rPr>
              <a:t>Conclusion</a:t>
            </a:r>
            <a:endParaRPr lang="he-IL" dirty="0"/>
          </a:p>
        </p:txBody>
      </p:sp>
      <p:sp>
        <p:nvSpPr>
          <p:cNvPr id="3" name="מציין מיקום תוכן 2"/>
          <p:cNvSpPr>
            <a:spLocks noGrp="1"/>
          </p:cNvSpPr>
          <p:nvPr>
            <p:ph idx="1"/>
          </p:nvPr>
        </p:nvSpPr>
        <p:spPr/>
        <p:txBody>
          <a:bodyPr>
            <a:normAutofit/>
          </a:bodyPr>
          <a:lstStyle/>
          <a:p>
            <a:pPr algn="l" rtl="0"/>
            <a:r>
              <a:rPr lang="en-US" sz="2400" dirty="0"/>
              <a:t>A bioinformatics pipeline was developed that enabled us to confirm that the vast majority that were isolated from the noble plasmid specific metagenomic extractions are indeed of plasmid origin</a:t>
            </a:r>
            <a:r>
              <a:rPr lang="en-US" sz="2400" dirty="0" smtClean="0"/>
              <a:t>.</a:t>
            </a:r>
          </a:p>
          <a:p>
            <a:pPr algn="l" rtl="0"/>
            <a:r>
              <a:rPr lang="en-US" sz="2400" dirty="0"/>
              <a:t>Being a text-mining based classification tool with the ability to define custom-made classifications based on keyword rules proposes the tool as a general-purpose tool for use in other metagenomic projects that where classification of contigs based on tailor-made categories is in need.</a:t>
            </a:r>
            <a:endParaRPr lang="he-IL" sz="2400" dirty="0"/>
          </a:p>
        </p:txBody>
      </p:sp>
    </p:spTree>
    <p:extLst>
      <p:ext uri="{BB962C8B-B14F-4D97-AF65-F5344CB8AC3E}">
        <p14:creationId xmlns:p14="http://schemas.microsoft.com/office/powerpoint/2010/main" val="13396264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solidFill>
                  <a:srgbClr val="0070C0"/>
                </a:solidFill>
              </a:rPr>
              <a:t>Real World Script Example</a:t>
            </a:r>
            <a:endParaRPr lang="he-IL" dirty="0"/>
          </a:p>
        </p:txBody>
      </p:sp>
      <p:sp>
        <p:nvSpPr>
          <p:cNvPr id="3" name="מציין מיקום תוכן 2"/>
          <p:cNvSpPr>
            <a:spLocks noGrp="1"/>
          </p:cNvSpPr>
          <p:nvPr>
            <p:ph idx="1"/>
          </p:nvPr>
        </p:nvSpPr>
        <p:spPr/>
        <p:txBody>
          <a:bodyPr>
            <a:noAutofit/>
          </a:bodyPr>
          <a:lstStyle/>
          <a:p>
            <a:pPr algn="l" rtl="0"/>
            <a:r>
              <a:rPr lang="en-US" sz="1000" dirty="0" smtClean="0"/>
              <a:t>MaxHitstoConsider=20</a:t>
            </a:r>
            <a:br>
              <a:rPr lang="en-US" sz="1000" dirty="0" smtClean="0"/>
            </a:br>
            <a:r>
              <a:rPr lang="en-US" sz="1000" dirty="0" smtClean="0"/>
              <a:t>MinPositiveHitsPercent=15</a:t>
            </a:r>
            <a:br>
              <a:rPr lang="en-US" sz="1000" dirty="0" smtClean="0"/>
            </a:br>
            <a:r>
              <a:rPr lang="en-US" sz="1000" dirty="0" smtClean="0"/>
              <a:t>ContigFileName=/home/user2/hess/hess_contigs.fa</a:t>
            </a:r>
            <a:br>
              <a:rPr lang="en-US" sz="1000" dirty="0" smtClean="0"/>
            </a:br>
            <a:r>
              <a:rPr lang="en-US" sz="1000" dirty="0" smtClean="0"/>
              <a:t>RunBLAST=local</a:t>
            </a:r>
            <a:br>
              <a:rPr lang="en-US" sz="1000" dirty="0" smtClean="0"/>
            </a:br>
            <a:r>
              <a:rPr lang="en-US" sz="1000" dirty="0" smtClean="0"/>
              <a:t>e_value=0.00001</a:t>
            </a:r>
            <a:br>
              <a:rPr lang="en-US" sz="1000" dirty="0" smtClean="0"/>
            </a:br>
            <a:r>
              <a:rPr lang="en-US" sz="1000" dirty="0" smtClean="0"/>
              <a:t>BLASTReport=/home/user2/mc_baker/BlastReports/hess_combined_blasts/combined_hess_blast program=blastp db=/db/ncbi/nr.fa </a:t>
            </a:r>
            <a:br>
              <a:rPr lang="en-US" sz="1000" dirty="0" smtClean="0"/>
            </a:br>
            <a:r>
              <a:rPr lang="en-US" sz="1000" dirty="0" smtClean="0"/>
              <a:t>AnnotateDescription Plasmid_1=(plasmid~)</a:t>
            </a:r>
            <a:br>
              <a:rPr lang="en-US" sz="1000" dirty="0" smtClean="0"/>
            </a:br>
            <a:r>
              <a:rPr lang="en-US" sz="1000" dirty="0" smtClean="0"/>
              <a:t>AnnotateDescription Plasmid_maybe= (stba or stbb or stbc or relaxase or inc or tra~ or mob~ or rep~) and not (mobilis or transd~ or transa~ or transc~ or transport~ or transk~ or transl~ or transm~ or transg~ or reptile or repe~ or repai~ or repr~ or ~transferase or transferases or transa~ or transporter or transpeptidase or transformylase or tractu~ or transthy~ or cis\-trans~ or Mobiluncus)</a:t>
            </a:r>
            <a:br>
              <a:rPr lang="en-US" sz="1000" dirty="0" smtClean="0"/>
            </a:br>
            <a:r>
              <a:rPr lang="en-US" sz="1000" dirty="0" smtClean="0"/>
              <a:t>AnnotateDescription ARDB=(RESISTANCE or MULTIDRUG or LACTAMASE or EFFLUX or    REDUCTASE or DIHYDROFOLATE or TETRACYCLINE or PYROPHOSPHATE or AMINOGLYCOSIDE or CHLORAMPHENICOL or ACETYLTRANSFERASE or UNDECAPRENYL or PHOSPHOTRANSFERASE or DIHYDROPTEROATE or UNDECAPRENYL    or PENICILLIN or STREPTOMYCIN or ACRIFLAVINE or MULTIDRUG or DIMETHYLADENOSINE or BICYCLOMYCIN or MACROLIDE or PENICILLIN or UNDECAPRENOL)</a:t>
            </a:r>
            <a:br>
              <a:rPr lang="en-US" sz="1000" dirty="0" smtClean="0"/>
            </a:br>
            <a:r>
              <a:rPr lang="en-US" sz="1000" dirty="0" smtClean="0"/>
              <a:t>AnnotateDescription CRISPR_1=(crispr or cas~) and not (cass~ or cassette or casei or caspase)</a:t>
            </a:r>
            <a:br>
              <a:rPr lang="en-US" sz="1000" dirty="0" smtClean="0"/>
            </a:br>
            <a:r>
              <a:rPr lang="en-US" sz="1000" dirty="0" smtClean="0"/>
              <a:t>AnnotateDescription Toxin_1=(toxin~) and not (~antitoxin)</a:t>
            </a:r>
            <a:br>
              <a:rPr lang="en-US" sz="1000" dirty="0" smtClean="0"/>
            </a:br>
            <a:r>
              <a:rPr lang="en-US" sz="1000" dirty="0" smtClean="0"/>
              <a:t>AnnotateDescription AntiToxin_1=(~antitoxin)</a:t>
            </a:r>
            <a:br>
              <a:rPr lang="en-US" sz="1000" dirty="0" smtClean="0"/>
            </a:br>
            <a:r>
              <a:rPr lang="en-US" sz="1000" dirty="0" smtClean="0"/>
              <a:t>AnnotateDescription Intron_1= (intron)</a:t>
            </a:r>
            <a:br>
              <a:rPr lang="en-US" sz="1000" dirty="0" smtClean="0"/>
            </a:br>
            <a:r>
              <a:rPr lang="en-US" sz="1000" dirty="0" smtClean="0"/>
              <a:t>AnnotateDescription Cazy_1= (Glycoside~ or Glycosyl~ or Polysaccharide~ or Carbohydrate)</a:t>
            </a:r>
            <a:br>
              <a:rPr lang="en-US" sz="1000" dirty="0" smtClean="0"/>
            </a:br>
            <a:r>
              <a:rPr lang="en-US" sz="1000" dirty="0" smtClean="0"/>
              <a:t>ClassifyContig Plasmid IF Plasmid_1</a:t>
            </a:r>
            <a:br>
              <a:rPr lang="en-US" sz="1000" dirty="0" smtClean="0"/>
            </a:br>
            <a:r>
              <a:rPr lang="en-US" sz="1000" dirty="0" smtClean="0"/>
              <a:t>ClassifyContig Maybe_Plasmid IF Plasmid_maybe</a:t>
            </a:r>
            <a:br>
              <a:rPr lang="en-US" sz="1000" dirty="0" smtClean="0"/>
            </a:br>
            <a:r>
              <a:rPr lang="en-US" sz="1000" dirty="0" smtClean="0"/>
              <a:t>ClassifyContig AntiResist IF ARDB </a:t>
            </a:r>
            <a:br>
              <a:rPr lang="en-US" sz="1000" dirty="0" smtClean="0"/>
            </a:br>
            <a:r>
              <a:rPr lang="en-US" sz="1000" dirty="0" smtClean="0"/>
              <a:t>ClassifyContig CRISPR IF CRISPR_1</a:t>
            </a:r>
            <a:br>
              <a:rPr lang="en-US" sz="1000" dirty="0" smtClean="0"/>
            </a:br>
            <a:r>
              <a:rPr lang="en-US" sz="1000" dirty="0" smtClean="0"/>
              <a:t>ClassifyContig AntiToxin IF AntiToxin_1 </a:t>
            </a:r>
            <a:br>
              <a:rPr lang="en-US" sz="1000" dirty="0" smtClean="0"/>
            </a:br>
            <a:r>
              <a:rPr lang="en-US" sz="1000" dirty="0" smtClean="0"/>
              <a:t>ClassifyContig Toxin IF Toxin_1</a:t>
            </a:r>
            <a:br>
              <a:rPr lang="en-US" sz="1000" dirty="0" smtClean="0"/>
            </a:br>
            <a:r>
              <a:rPr lang="en-US" sz="1000" dirty="0" smtClean="0"/>
              <a:t>ClassifyContig Intron IF Intron_1</a:t>
            </a:r>
            <a:br>
              <a:rPr lang="en-US" sz="1000" dirty="0" smtClean="0"/>
            </a:br>
            <a:r>
              <a:rPr lang="en-US" sz="1000" dirty="0" smtClean="0"/>
              <a:t>ClassifyContig Cazy IF Cazy_1 </a:t>
            </a:r>
            <a:endParaRPr lang="he-IL" sz="1000" dirty="0"/>
          </a:p>
        </p:txBody>
      </p:sp>
    </p:spTree>
    <p:extLst>
      <p:ext uri="{BB962C8B-B14F-4D97-AF65-F5344CB8AC3E}">
        <p14:creationId xmlns:p14="http://schemas.microsoft.com/office/powerpoint/2010/main" val="17735414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solidFill>
                  <a:srgbClr val="0070C0"/>
                </a:solidFill>
              </a:rPr>
              <a:t>Screenshot #1 – Contigs List</a:t>
            </a:r>
            <a:endParaRPr lang="he-IL" dirty="0">
              <a:solidFill>
                <a:srgbClr val="0070C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304" y="1628800"/>
            <a:ext cx="8077200" cy="404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01901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solidFill>
                  <a:srgbClr val="0070C0"/>
                </a:solidFill>
              </a:rPr>
              <a:t>Screenshot #2 – Contig View</a:t>
            </a:r>
            <a:endParaRPr lang="he-IL" dirty="0"/>
          </a:p>
        </p:txBody>
      </p:sp>
      <p:pic>
        <p:nvPicPr>
          <p:cNvPr id="5" name="תמונה 4"/>
          <p:cNvPicPr/>
          <p:nvPr/>
        </p:nvPicPr>
        <p:blipFill>
          <a:blip r:embed="rId2">
            <a:extLst>
              <a:ext uri="{28A0092B-C50C-407E-A947-70E740481C1C}">
                <a14:useLocalDpi xmlns:a14="http://schemas.microsoft.com/office/drawing/2010/main" val="0"/>
              </a:ext>
            </a:extLst>
          </a:blip>
          <a:srcRect/>
          <a:stretch>
            <a:fillRect/>
          </a:stretch>
        </p:blipFill>
        <p:spPr bwMode="auto">
          <a:xfrm>
            <a:off x="25355" y="1268760"/>
            <a:ext cx="9118645" cy="5472608"/>
          </a:xfrm>
          <a:prstGeom prst="rect">
            <a:avLst/>
          </a:prstGeom>
          <a:noFill/>
          <a:ln>
            <a:noFill/>
          </a:ln>
        </p:spPr>
      </p:pic>
    </p:spTree>
    <p:extLst>
      <p:ext uri="{BB962C8B-B14F-4D97-AF65-F5344CB8AC3E}">
        <p14:creationId xmlns:p14="http://schemas.microsoft.com/office/powerpoint/2010/main" val="36149431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en-US" dirty="0" smtClean="0">
                <a:solidFill>
                  <a:srgbClr val="0070C0"/>
                </a:solidFill>
              </a:rPr>
              <a:t>Screenshot #3 – Classification Totals</a:t>
            </a:r>
            <a:endParaRPr lang="he-I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24744"/>
            <a:ext cx="8208912" cy="5551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3421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title"/>
          </p:nvPr>
        </p:nvSpPr>
        <p:spPr>
          <a:xfrm>
            <a:off x="457200" y="274638"/>
            <a:ext cx="8229600" cy="1143000"/>
          </a:xfrm>
        </p:spPr>
        <p:txBody>
          <a:bodyPr>
            <a:normAutofit/>
          </a:bodyPr>
          <a:lstStyle/>
          <a:p>
            <a:r>
              <a:rPr lang="en-US" sz="3200" dirty="0" smtClean="0">
                <a:solidFill>
                  <a:srgbClr val="0070C0"/>
                </a:solidFill>
              </a:rPr>
              <a:t>Abstract</a:t>
            </a:r>
            <a:endParaRPr lang="he-IL" sz="3000" dirty="0">
              <a:solidFill>
                <a:schemeClr val="accent1"/>
              </a:solidFill>
            </a:endParaRPr>
          </a:p>
        </p:txBody>
      </p:sp>
      <p:sp>
        <p:nvSpPr>
          <p:cNvPr id="5" name="מציין מיקום תוכן 2"/>
          <p:cNvSpPr>
            <a:spLocks noGrp="1"/>
          </p:cNvSpPr>
          <p:nvPr>
            <p:ph idx="1"/>
          </p:nvPr>
        </p:nvSpPr>
        <p:spPr>
          <a:xfrm>
            <a:off x="457200" y="1600200"/>
            <a:ext cx="8229600" cy="4525963"/>
          </a:xfrm>
          <a:ln>
            <a:solidFill>
              <a:schemeClr val="accent1"/>
            </a:solidFill>
          </a:ln>
        </p:spPr>
        <p:txBody>
          <a:bodyPr>
            <a:normAutofit fontScale="92500" lnSpcReduction="10000"/>
          </a:bodyPr>
          <a:lstStyle/>
          <a:p>
            <a:pPr algn="l" rtl="0"/>
            <a:r>
              <a:rPr lang="en-US" sz="2400" dirty="0"/>
              <a:t>An automatic bioinformatic pipeline accompanied with a special-purpose viewer application was developed, enabling the classification of metagenomic nucleotide contigs according to whether they belong to a plasmid origin, non-plasmid or as being composed of a mix of a plasmid with accessory functions.</a:t>
            </a:r>
          </a:p>
          <a:p>
            <a:pPr algn="l" rtl="0"/>
            <a:r>
              <a:rPr lang="en-US" sz="2400" dirty="0"/>
              <a:t> The application was used on a metagenomic DNA data that was gathered through a plasmid-specific DNA extraction method recently developed in ARO Mizrahi lab.</a:t>
            </a:r>
          </a:p>
          <a:p>
            <a:pPr algn="l" rtl="0"/>
            <a:r>
              <a:rPr lang="en-US" sz="2400" dirty="0"/>
              <a:t>The analysis made using the application presented here has shown that the vast majority of the metagenomic contigs that were assembled based on the DNA extraction bear plasmid backbone, by that proving the high reliability of the noble DNA extraction method.</a:t>
            </a:r>
          </a:p>
        </p:txBody>
      </p:sp>
    </p:spTree>
    <p:extLst>
      <p:ext uri="{BB962C8B-B14F-4D97-AF65-F5344CB8AC3E}">
        <p14:creationId xmlns:p14="http://schemas.microsoft.com/office/powerpoint/2010/main" val="1054577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solidFill>
                  <a:srgbClr val="0070C0"/>
                </a:solidFill>
              </a:rPr>
              <a:t>Project Mission</a:t>
            </a:r>
            <a:endParaRPr lang="he-IL" dirty="0">
              <a:solidFill>
                <a:srgbClr val="0070C0"/>
              </a:solidFill>
            </a:endParaRPr>
          </a:p>
        </p:txBody>
      </p:sp>
      <p:sp>
        <p:nvSpPr>
          <p:cNvPr id="3" name="מציין מיקום תוכן 2"/>
          <p:cNvSpPr>
            <a:spLocks noGrp="1"/>
          </p:cNvSpPr>
          <p:nvPr>
            <p:ph idx="1"/>
          </p:nvPr>
        </p:nvSpPr>
        <p:spPr>
          <a:ln>
            <a:solidFill>
              <a:schemeClr val="accent1"/>
            </a:solidFill>
          </a:ln>
        </p:spPr>
        <p:txBody>
          <a:bodyPr>
            <a:normAutofit lnSpcReduction="10000"/>
          </a:bodyPr>
          <a:lstStyle/>
          <a:p>
            <a:pPr algn="l" rtl="0">
              <a:buFont typeface="Arial" charset="0"/>
              <a:buChar char="•"/>
            </a:pPr>
            <a:r>
              <a:rPr lang="en-US" sz="2400" dirty="0" smtClean="0"/>
              <a:t>Provide a bioinformatic pipeline and accompanied viewer application to identify contigs from origin content and shed light on accessory genes of interest that they might contain.</a:t>
            </a:r>
          </a:p>
          <a:p>
            <a:pPr algn="l" rtl="0">
              <a:buFont typeface="Arial" charset="0"/>
              <a:buChar char="•"/>
            </a:pPr>
            <a:r>
              <a:rPr lang="en-US" sz="2400" dirty="0" smtClean="0"/>
              <a:t>Provide a dedicated tool for the classification</a:t>
            </a:r>
            <a:br>
              <a:rPr lang="en-US" sz="2400" dirty="0" smtClean="0"/>
            </a:br>
            <a:r>
              <a:rPr lang="en-US" sz="2400" dirty="0" smtClean="0"/>
              <a:t>of metagenomic contigs, based on the</a:t>
            </a:r>
            <a:r>
              <a:rPr lang="en-US" sz="2400" dirty="0"/>
              <a:t/>
            </a:r>
            <a:br>
              <a:rPr lang="en-US" sz="2400" dirty="0"/>
            </a:br>
            <a:r>
              <a:rPr lang="en-US" sz="2400" dirty="0" smtClean="0"/>
              <a:t>description of the annotated ORFs they contain.</a:t>
            </a:r>
          </a:p>
          <a:p>
            <a:pPr algn="l" rtl="0">
              <a:buFont typeface="Arial" charset="0"/>
              <a:buChar char="•"/>
            </a:pPr>
            <a:r>
              <a:rPr lang="en-US" sz="2400" dirty="0" smtClean="0"/>
              <a:t>Provide an friendly graphical interface that would provide the ability to browse between the different contigs, sort them according to the classification they got and view ORFs classification.</a:t>
            </a:r>
          </a:p>
          <a:p>
            <a:pPr algn="l" rtl="0">
              <a:buFont typeface="Arial" charset="0"/>
              <a:buChar char="•"/>
            </a:pPr>
            <a:r>
              <a:rPr lang="en-US" sz="2400" dirty="0" smtClean="0"/>
              <a:t>Provide statistics regarding the distribution of the classification of the contigs.</a:t>
            </a:r>
            <a:endParaRPr lang="he-IL" sz="2400" dirty="0"/>
          </a:p>
        </p:txBody>
      </p:sp>
    </p:spTree>
    <p:extLst>
      <p:ext uri="{BB962C8B-B14F-4D97-AF65-F5344CB8AC3E}">
        <p14:creationId xmlns:p14="http://schemas.microsoft.com/office/powerpoint/2010/main" val="1352492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solidFill>
                  <a:srgbClr val="0070C0"/>
                </a:solidFill>
              </a:rPr>
              <a:t>Background &amp; Motivation</a:t>
            </a:r>
            <a:endParaRPr lang="he-IL" dirty="0">
              <a:solidFill>
                <a:srgbClr val="0070C0"/>
              </a:solidFill>
            </a:endParaRPr>
          </a:p>
        </p:txBody>
      </p:sp>
      <p:sp>
        <p:nvSpPr>
          <p:cNvPr id="3" name="מציין מיקום תוכן 2"/>
          <p:cNvSpPr>
            <a:spLocks noGrp="1"/>
          </p:cNvSpPr>
          <p:nvPr>
            <p:ph idx="1"/>
          </p:nvPr>
        </p:nvSpPr>
        <p:spPr>
          <a:ln>
            <a:solidFill>
              <a:schemeClr val="accent1"/>
            </a:solidFill>
          </a:ln>
        </p:spPr>
        <p:txBody>
          <a:bodyPr>
            <a:normAutofit lnSpcReduction="10000"/>
          </a:bodyPr>
          <a:lstStyle/>
          <a:p>
            <a:pPr algn="l" rtl="0"/>
            <a:r>
              <a:rPr lang="en-US" sz="2400" dirty="0" smtClean="0"/>
              <a:t>A noble method of extraction of metagenomic DNA was developed in the lab. We wanted to confirm that the method is effectively biased towards plasmid genomes.</a:t>
            </a:r>
          </a:p>
          <a:p>
            <a:pPr algn="l" rtl="0"/>
            <a:r>
              <a:rPr lang="en-US" sz="2400" dirty="0" smtClean="0"/>
              <a:t>In the heart of the idea was the need to use </a:t>
            </a:r>
            <a:r>
              <a:rPr lang="en-US" sz="2400" dirty="0"/>
              <a:t>p</a:t>
            </a:r>
            <a:r>
              <a:rPr lang="en-US" sz="2400" dirty="0" smtClean="0"/>
              <a:t>lasmid specific  keywords to fish Plasmid-candidate contigs from a metagenome.</a:t>
            </a:r>
          </a:p>
          <a:p>
            <a:pPr algn="l" rtl="0"/>
            <a:r>
              <a:rPr lang="en-US" sz="2400" dirty="0" smtClean="0"/>
              <a:t>The understanding that the task of classifying ORFs and contigs by the content of their BLAST description field is a generic task leading to ad-hoc scripting solutions that require programming skills, motivated us to try and build a tool that is flexible and robust enough to address the typical needs of a researcher in need for such a classification process.</a:t>
            </a:r>
            <a:endParaRPr lang="he-IL" sz="2400" dirty="0"/>
          </a:p>
        </p:txBody>
      </p:sp>
    </p:spTree>
    <p:extLst>
      <p:ext uri="{BB962C8B-B14F-4D97-AF65-F5344CB8AC3E}">
        <p14:creationId xmlns:p14="http://schemas.microsoft.com/office/powerpoint/2010/main" val="4127897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en-US" dirty="0" smtClean="0">
                <a:solidFill>
                  <a:srgbClr val="0070C0"/>
                </a:solidFill>
              </a:rPr>
              <a:t>Main Backend Workflow</a:t>
            </a:r>
            <a:endParaRPr lang="he-IL" dirty="0">
              <a:solidFill>
                <a:srgbClr val="0070C0"/>
              </a:solidFill>
            </a:endParaRPr>
          </a:p>
        </p:txBody>
      </p:sp>
      <p:sp>
        <p:nvSpPr>
          <p:cNvPr id="7" name="TextBox 6"/>
          <p:cNvSpPr txBox="1"/>
          <p:nvPr/>
        </p:nvSpPr>
        <p:spPr>
          <a:xfrm>
            <a:off x="2843808" y="1278563"/>
            <a:ext cx="3672408" cy="1200329"/>
          </a:xfrm>
          <a:prstGeom prst="rect">
            <a:avLst/>
          </a:prstGeom>
          <a:solidFill>
            <a:schemeClr val="accent1">
              <a:alpha val="65000"/>
            </a:schemeClr>
          </a:solidFill>
          <a:ln w="28575" cmpd="sng">
            <a:solidFill>
              <a:schemeClr val="accent1">
                <a:alpha val="95000"/>
              </a:schemeClr>
            </a:solidFill>
          </a:ln>
        </p:spPr>
        <p:txBody>
          <a:bodyPr wrap="square" rtlCol="1">
            <a:spAutoFit/>
          </a:bodyPr>
          <a:lstStyle/>
          <a:p>
            <a:pPr algn="ctr"/>
            <a:r>
              <a:rPr lang="en-US" dirty="0" smtClean="0"/>
              <a:t>Each ORF in the given contig is tagged with one or more classifications by testing it against a set of user-defined Keyword-Rules</a:t>
            </a:r>
            <a:endParaRPr lang="he-IL" dirty="0"/>
          </a:p>
        </p:txBody>
      </p:sp>
      <p:cxnSp>
        <p:nvCxnSpPr>
          <p:cNvPr id="9" name="מחבר חץ ישר 8"/>
          <p:cNvCxnSpPr>
            <a:stCxn id="7" idx="2"/>
          </p:cNvCxnSpPr>
          <p:nvPr/>
        </p:nvCxnSpPr>
        <p:spPr>
          <a:xfrm>
            <a:off x="4680012" y="2478892"/>
            <a:ext cx="0" cy="5900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843808" y="3108445"/>
            <a:ext cx="3672408" cy="1200329"/>
          </a:xfrm>
          <a:prstGeom prst="rect">
            <a:avLst/>
          </a:prstGeom>
          <a:solidFill>
            <a:schemeClr val="accent1">
              <a:alpha val="65000"/>
            </a:schemeClr>
          </a:solidFill>
          <a:ln w="28575" cmpd="sng">
            <a:solidFill>
              <a:schemeClr val="accent1">
                <a:alpha val="95000"/>
              </a:schemeClr>
            </a:solidFill>
          </a:ln>
        </p:spPr>
        <p:txBody>
          <a:bodyPr wrap="square" rtlCol="1">
            <a:spAutoFit/>
          </a:bodyPr>
          <a:lstStyle/>
          <a:p>
            <a:pPr algn="ctr"/>
            <a:r>
              <a:rPr lang="en-US" dirty="0" smtClean="0"/>
              <a:t>Each Contig is tagged with one or more classifications by testing it against a set of user-defined contig classification rules</a:t>
            </a:r>
            <a:endParaRPr lang="he-IL" dirty="0"/>
          </a:p>
        </p:txBody>
      </p:sp>
      <p:cxnSp>
        <p:nvCxnSpPr>
          <p:cNvPr id="12" name="מחבר חץ ישר 11"/>
          <p:cNvCxnSpPr>
            <a:stCxn id="10" idx="2"/>
          </p:cNvCxnSpPr>
          <p:nvPr/>
        </p:nvCxnSpPr>
        <p:spPr>
          <a:xfrm>
            <a:off x="4680012" y="4308774"/>
            <a:ext cx="0" cy="5603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851786" y="4883222"/>
            <a:ext cx="3672408" cy="1200329"/>
          </a:xfrm>
          <a:prstGeom prst="rect">
            <a:avLst/>
          </a:prstGeom>
          <a:solidFill>
            <a:schemeClr val="accent1">
              <a:alpha val="65000"/>
            </a:schemeClr>
          </a:solidFill>
          <a:ln w="28575" cmpd="sng">
            <a:solidFill>
              <a:schemeClr val="accent1">
                <a:alpha val="95000"/>
              </a:schemeClr>
            </a:solidFill>
          </a:ln>
        </p:spPr>
        <p:txBody>
          <a:bodyPr wrap="square" rtlCol="1">
            <a:spAutoFit/>
          </a:bodyPr>
          <a:lstStyle/>
          <a:p>
            <a:pPr algn="ctr"/>
            <a:r>
              <a:rPr lang="en-US" dirty="0" smtClean="0"/>
              <a:t>A tab-delimited text file is produced,</a:t>
            </a:r>
          </a:p>
          <a:p>
            <a:pPr algn="ctr"/>
            <a:r>
              <a:rPr lang="en-US" dirty="0" smtClean="0"/>
              <a:t>Containing all the Contigs</a:t>
            </a:r>
            <a:r>
              <a:rPr lang="en-US" dirty="0"/>
              <a:t> </a:t>
            </a:r>
            <a:r>
              <a:rPr lang="en-US" dirty="0" smtClean="0"/>
              <a:t>and their with their child ORFs and the classifications applied to them</a:t>
            </a:r>
            <a:endParaRPr lang="he-IL" dirty="0"/>
          </a:p>
        </p:txBody>
      </p:sp>
    </p:spTree>
    <p:extLst>
      <p:ext uri="{BB962C8B-B14F-4D97-AF65-F5344CB8AC3E}">
        <p14:creationId xmlns:p14="http://schemas.microsoft.com/office/powerpoint/2010/main" val="3815261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en-US" dirty="0" smtClean="0">
                <a:solidFill>
                  <a:srgbClr val="0070C0"/>
                </a:solidFill>
              </a:rPr>
              <a:t>Detailed Workflow</a:t>
            </a:r>
            <a:endParaRPr lang="he-IL"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318448"/>
            <a:ext cx="5289773" cy="5001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1380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solidFill>
                  <a:srgbClr val="0070C0"/>
                </a:solidFill>
              </a:rPr>
              <a:t>ORF Classification Rules Syntax</a:t>
            </a:r>
            <a:endParaRPr lang="he-IL" dirty="0">
              <a:solidFill>
                <a:srgbClr val="0070C0"/>
              </a:solidFill>
            </a:endParaRPr>
          </a:p>
        </p:txBody>
      </p:sp>
      <p:sp>
        <p:nvSpPr>
          <p:cNvPr id="3" name="מציין מיקום תוכן 2"/>
          <p:cNvSpPr>
            <a:spLocks noGrp="1"/>
          </p:cNvSpPr>
          <p:nvPr>
            <p:ph idx="1"/>
          </p:nvPr>
        </p:nvSpPr>
        <p:spPr>
          <a:ln>
            <a:solidFill>
              <a:schemeClr val="accent1"/>
            </a:solidFill>
          </a:ln>
        </p:spPr>
        <p:txBody>
          <a:bodyPr>
            <a:normAutofit/>
          </a:bodyPr>
          <a:lstStyle/>
          <a:p>
            <a:pPr algn="l" rtl="0"/>
            <a:r>
              <a:rPr lang="en-US" sz="2400" dirty="0" smtClean="0"/>
              <a:t>Keyword rules are declared with the keyword </a:t>
            </a:r>
            <a:r>
              <a:rPr lang="en-US" sz="2400" dirty="0" smtClean="0">
                <a:solidFill>
                  <a:srgbClr val="0070C0"/>
                </a:solidFill>
              </a:rPr>
              <a:t>AnnotateORF </a:t>
            </a:r>
            <a:r>
              <a:rPr lang="en-US" sz="2400" dirty="0" smtClean="0"/>
              <a:t>followed by the Classification name,  “</a:t>
            </a:r>
            <a:r>
              <a:rPr lang="en-US" sz="2400" dirty="0" smtClean="0">
                <a:solidFill>
                  <a:schemeClr val="accent1"/>
                </a:solidFill>
              </a:rPr>
              <a:t>IF</a:t>
            </a:r>
            <a:r>
              <a:rPr lang="en-US" sz="2400" dirty="0" smtClean="0"/>
              <a:t>” and a logic expression in which the (boolean) variables are text keywords and the logic operators are of the set: </a:t>
            </a:r>
            <a:r>
              <a:rPr lang="en-US" sz="2400" dirty="0" smtClean="0">
                <a:solidFill>
                  <a:schemeClr val="accent1"/>
                </a:solidFill>
              </a:rPr>
              <a:t>AND, OR, NOT</a:t>
            </a:r>
            <a:r>
              <a:rPr lang="en-US" sz="2400" dirty="0" smtClean="0"/>
              <a:t>.</a:t>
            </a:r>
            <a:br>
              <a:rPr lang="en-US" sz="2400" dirty="0" smtClean="0"/>
            </a:br>
            <a:r>
              <a:rPr lang="en-US" sz="2400" dirty="0" smtClean="0"/>
              <a:t>The usage of parenthesis is also allowed.</a:t>
            </a:r>
          </a:p>
          <a:p>
            <a:pPr algn="l" rtl="0"/>
            <a:r>
              <a:rPr lang="en-US" sz="2400" dirty="0" smtClean="0"/>
              <a:t>If a text keyword appears at least once in a given description field of a certain BLAST hit, it would be replaced by a boolean</a:t>
            </a:r>
            <a:r>
              <a:rPr lang="en-US" sz="2400" dirty="0"/>
              <a:t/>
            </a:r>
            <a:br>
              <a:rPr lang="en-US" sz="2400" dirty="0"/>
            </a:br>
            <a:r>
              <a:rPr lang="en-US" sz="2400" dirty="0" smtClean="0"/>
              <a:t>true in the evaluation of the logic expression.</a:t>
            </a:r>
          </a:p>
          <a:p>
            <a:pPr algn="l" rtl="0"/>
            <a:r>
              <a:rPr lang="en-US" sz="2400" dirty="0" smtClean="0"/>
              <a:t>A special character, </a:t>
            </a:r>
            <a:r>
              <a:rPr lang="en-US" sz="2400" dirty="0" smtClean="0">
                <a:solidFill>
                  <a:schemeClr val="accent1"/>
                </a:solidFill>
              </a:rPr>
              <a:t>~</a:t>
            </a:r>
            <a:r>
              <a:rPr lang="en-US" sz="2400" dirty="0" smtClean="0"/>
              <a:t> (tilde) may be used as a wildcard in the beginning, middle or end of a text keyword.</a:t>
            </a:r>
          </a:p>
        </p:txBody>
      </p:sp>
    </p:spTree>
    <p:extLst>
      <p:ext uri="{BB962C8B-B14F-4D97-AF65-F5344CB8AC3E}">
        <p14:creationId xmlns:p14="http://schemas.microsoft.com/office/powerpoint/2010/main" val="2362612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en-US" dirty="0" smtClean="0">
                <a:solidFill>
                  <a:srgbClr val="0070C0"/>
                </a:solidFill>
              </a:rPr>
              <a:t>ORF Classification Rules Syntax (Example)</a:t>
            </a:r>
            <a:endParaRPr lang="he-IL" dirty="0"/>
          </a:p>
        </p:txBody>
      </p:sp>
      <p:sp>
        <p:nvSpPr>
          <p:cNvPr id="3" name="מציין מיקום תוכן 2"/>
          <p:cNvSpPr>
            <a:spLocks noGrp="1"/>
          </p:cNvSpPr>
          <p:nvPr>
            <p:ph idx="1"/>
          </p:nvPr>
        </p:nvSpPr>
        <p:spPr>
          <a:ln>
            <a:solidFill>
              <a:schemeClr val="accent1"/>
            </a:solidFill>
          </a:ln>
        </p:spPr>
        <p:txBody>
          <a:bodyPr>
            <a:normAutofit fontScale="85000" lnSpcReduction="20000"/>
          </a:bodyPr>
          <a:lstStyle/>
          <a:p>
            <a:pPr algn="l" rtl="0"/>
            <a:r>
              <a:rPr lang="en-US" sz="2400" dirty="0" smtClean="0"/>
              <a:t>Given the following Classification Rule:</a:t>
            </a:r>
            <a:br>
              <a:rPr lang="en-US" sz="2400" dirty="0" smtClean="0"/>
            </a:br>
            <a:r>
              <a:rPr lang="en-US" sz="2400" dirty="0" smtClean="0">
                <a:solidFill>
                  <a:schemeClr val="accent1"/>
                </a:solidFill>
              </a:rPr>
              <a:t>AnnotateORF </a:t>
            </a:r>
            <a:r>
              <a:rPr lang="en-US" sz="2400" dirty="0" smtClean="0">
                <a:solidFill>
                  <a:srgbClr val="C00000"/>
                </a:solidFill>
              </a:rPr>
              <a:t>Plasmid </a:t>
            </a:r>
            <a:r>
              <a:rPr lang="en-US" sz="2400" dirty="0" smtClean="0">
                <a:solidFill>
                  <a:schemeClr val="accent1"/>
                </a:solidFill>
              </a:rPr>
              <a:t>IF Plasmid OR Mob~ OR Rep~ </a:t>
            </a:r>
          </a:p>
          <a:p>
            <a:pPr marL="0" indent="0" algn="l" rtl="0">
              <a:buNone/>
            </a:pPr>
            <a:r>
              <a:rPr lang="en-US" sz="2400" dirty="0" smtClean="0">
                <a:solidFill>
                  <a:schemeClr val="accent1"/>
                </a:solidFill>
              </a:rPr>
              <a:t>     AnnotateORF </a:t>
            </a:r>
            <a:r>
              <a:rPr lang="en-US" sz="2400" dirty="0" smtClean="0">
                <a:solidFill>
                  <a:srgbClr val="C00000"/>
                </a:solidFill>
              </a:rPr>
              <a:t>Antibiotics </a:t>
            </a:r>
            <a:r>
              <a:rPr lang="en-US" sz="2400" dirty="0">
                <a:solidFill>
                  <a:schemeClr val="accent1"/>
                </a:solidFill>
              </a:rPr>
              <a:t>IF </a:t>
            </a:r>
            <a:r>
              <a:rPr lang="en-US" sz="2400" dirty="0"/>
              <a:t> </a:t>
            </a:r>
            <a:r>
              <a:rPr lang="en-US" sz="2400" dirty="0" smtClean="0">
                <a:solidFill>
                  <a:schemeClr val="accent1"/>
                </a:solidFill>
              </a:rPr>
              <a:t>(</a:t>
            </a:r>
            <a:r>
              <a:rPr lang="en-US" sz="2400" dirty="0">
                <a:solidFill>
                  <a:schemeClr val="accent1"/>
                </a:solidFill>
              </a:rPr>
              <a:t>RESISTANCE or MULTIDRUG or LACTAMASE or </a:t>
            </a:r>
            <a:r>
              <a:rPr lang="en-US" sz="2400" dirty="0" smtClean="0">
                <a:solidFill>
                  <a:schemeClr val="accent1"/>
                </a:solidFill>
              </a:rPr>
              <a:t/>
            </a:r>
            <a:br>
              <a:rPr lang="en-US" sz="2400" dirty="0" smtClean="0">
                <a:solidFill>
                  <a:schemeClr val="accent1"/>
                </a:solidFill>
              </a:rPr>
            </a:br>
            <a:r>
              <a:rPr lang="en-US" sz="2400" dirty="0" smtClean="0">
                <a:solidFill>
                  <a:schemeClr val="accent1"/>
                </a:solidFill>
              </a:rPr>
              <a:t>      EFFLUX </a:t>
            </a:r>
            <a:r>
              <a:rPr lang="en-US" sz="2400" dirty="0">
                <a:solidFill>
                  <a:schemeClr val="accent1"/>
                </a:solidFill>
              </a:rPr>
              <a:t>or	REDUCTASE or DIHYDROFOLATE or TETRACYCLINE or </a:t>
            </a:r>
            <a:r>
              <a:rPr lang="en-US" sz="2400" dirty="0" smtClean="0">
                <a:solidFill>
                  <a:schemeClr val="accent1"/>
                </a:solidFill>
              </a:rPr>
              <a:t/>
            </a:r>
            <a:br>
              <a:rPr lang="en-US" sz="2400" dirty="0" smtClean="0">
                <a:solidFill>
                  <a:schemeClr val="accent1"/>
                </a:solidFill>
              </a:rPr>
            </a:br>
            <a:r>
              <a:rPr lang="en-US" sz="2400" dirty="0" smtClean="0">
                <a:solidFill>
                  <a:schemeClr val="accent1"/>
                </a:solidFill>
              </a:rPr>
              <a:t>      PYROPHOSPHATE </a:t>
            </a:r>
            <a:r>
              <a:rPr lang="en-US" sz="2400" dirty="0">
                <a:solidFill>
                  <a:schemeClr val="accent1"/>
                </a:solidFill>
              </a:rPr>
              <a:t>or AMINOGLYCOSIDE or CHLORAMPHENICOL </a:t>
            </a:r>
            <a:r>
              <a:rPr lang="en-US" sz="2400" dirty="0" smtClean="0">
                <a:solidFill>
                  <a:schemeClr val="accent1"/>
                </a:solidFill>
              </a:rPr>
              <a:t>or </a:t>
            </a:r>
            <a:br>
              <a:rPr lang="en-US" sz="2400" dirty="0" smtClean="0">
                <a:solidFill>
                  <a:schemeClr val="accent1"/>
                </a:solidFill>
              </a:rPr>
            </a:br>
            <a:r>
              <a:rPr lang="en-US" sz="2400" dirty="0" smtClean="0">
                <a:solidFill>
                  <a:schemeClr val="accent1"/>
                </a:solidFill>
              </a:rPr>
              <a:t>      ACETYLTRANSFERASE </a:t>
            </a:r>
            <a:r>
              <a:rPr lang="en-US" sz="2400" dirty="0">
                <a:solidFill>
                  <a:schemeClr val="accent1"/>
                </a:solidFill>
              </a:rPr>
              <a:t>or UNDECAPRENYL or PHOSPHOTRANSFERASE or </a:t>
            </a:r>
            <a:r>
              <a:rPr lang="en-US" sz="2400" dirty="0" smtClean="0">
                <a:solidFill>
                  <a:schemeClr val="accent1"/>
                </a:solidFill>
              </a:rPr>
              <a:t/>
            </a:r>
            <a:br>
              <a:rPr lang="en-US" sz="2400" dirty="0" smtClean="0">
                <a:solidFill>
                  <a:schemeClr val="accent1"/>
                </a:solidFill>
              </a:rPr>
            </a:br>
            <a:r>
              <a:rPr lang="en-US" sz="2400" dirty="0" smtClean="0">
                <a:solidFill>
                  <a:schemeClr val="accent1"/>
                </a:solidFill>
              </a:rPr>
              <a:t>      DIHYDROPTEROATE </a:t>
            </a:r>
            <a:r>
              <a:rPr lang="en-US" sz="2400" dirty="0">
                <a:solidFill>
                  <a:schemeClr val="accent1"/>
                </a:solidFill>
              </a:rPr>
              <a:t>or UNDECAPRENYL	or PENICILLIN or STREPTOMYCIN </a:t>
            </a:r>
            <a:r>
              <a:rPr lang="en-US" sz="2400" dirty="0" smtClean="0">
                <a:solidFill>
                  <a:schemeClr val="accent1"/>
                </a:solidFill>
              </a:rPr>
              <a:t/>
            </a:r>
            <a:br>
              <a:rPr lang="en-US" sz="2400" dirty="0" smtClean="0">
                <a:solidFill>
                  <a:schemeClr val="accent1"/>
                </a:solidFill>
              </a:rPr>
            </a:br>
            <a:r>
              <a:rPr lang="en-US" sz="2400" dirty="0" smtClean="0">
                <a:solidFill>
                  <a:schemeClr val="accent1"/>
                </a:solidFill>
              </a:rPr>
              <a:t>      or </a:t>
            </a:r>
            <a:r>
              <a:rPr lang="en-US" sz="2400" dirty="0">
                <a:solidFill>
                  <a:schemeClr val="accent1"/>
                </a:solidFill>
              </a:rPr>
              <a:t>ACRIFLAVINE or MULTIDRUG or DIMETHYLADENOSINE or </a:t>
            </a:r>
            <a:r>
              <a:rPr lang="en-US" sz="2400" dirty="0" smtClean="0">
                <a:solidFill>
                  <a:schemeClr val="accent1"/>
                </a:solidFill>
              </a:rPr>
              <a:t/>
            </a:r>
            <a:br>
              <a:rPr lang="en-US" sz="2400" dirty="0" smtClean="0">
                <a:solidFill>
                  <a:schemeClr val="accent1"/>
                </a:solidFill>
              </a:rPr>
            </a:br>
            <a:r>
              <a:rPr lang="en-US" sz="2400" dirty="0" smtClean="0">
                <a:solidFill>
                  <a:schemeClr val="accent1"/>
                </a:solidFill>
              </a:rPr>
              <a:t>      BICYCLOMYCIN </a:t>
            </a:r>
            <a:r>
              <a:rPr lang="en-US" sz="2400" dirty="0">
                <a:solidFill>
                  <a:schemeClr val="accent1"/>
                </a:solidFill>
              </a:rPr>
              <a:t>or MACROLIDE or PENICILLIN or UNDECAPRENOL)</a:t>
            </a:r>
          </a:p>
          <a:p>
            <a:pPr algn="l" rtl="0"/>
            <a:r>
              <a:rPr lang="en-US" sz="2400" dirty="0" smtClean="0"/>
              <a:t>Whilst the following hit description would be classified as </a:t>
            </a:r>
            <a:r>
              <a:rPr lang="en-US" sz="2400" i="1" dirty="0" smtClean="0">
                <a:solidFill>
                  <a:srgbClr val="C00000"/>
                </a:solidFill>
              </a:rPr>
              <a:t>Plasmid</a:t>
            </a:r>
            <a:r>
              <a:rPr lang="en-US" sz="2400" dirty="0" smtClean="0"/>
              <a:t>:</a:t>
            </a:r>
            <a:br>
              <a:rPr lang="en-US" sz="2400" dirty="0" smtClean="0"/>
            </a:br>
            <a:r>
              <a:rPr lang="en-US" sz="2400" dirty="0" smtClean="0"/>
              <a:t/>
            </a:r>
            <a:br>
              <a:rPr lang="en-US" sz="2400" dirty="0" smtClean="0"/>
            </a:br>
            <a:r>
              <a:rPr lang="en-US" sz="2000" dirty="0" smtClean="0">
                <a:latin typeface="Lucida Sans Unicode" pitchFamily="34" charset="0"/>
                <a:cs typeface="Lucida Sans Unicode" pitchFamily="34" charset="0"/>
              </a:rPr>
              <a:t>“</a:t>
            </a:r>
            <a:r>
              <a:rPr lang="en-US" sz="2000" dirty="0" smtClean="0">
                <a:latin typeface="+mj-lt"/>
                <a:cs typeface="Lucida Sans Unicode" pitchFamily="34" charset="0"/>
              </a:rPr>
              <a:t>MobA protein subunit A.”</a:t>
            </a:r>
            <a:endParaRPr lang="en-US" sz="2000" dirty="0">
              <a:latin typeface="+mj-lt"/>
              <a:cs typeface="Lucida Sans Unicode" pitchFamily="34" charset="0"/>
            </a:endParaRPr>
          </a:p>
          <a:p>
            <a:pPr algn="l" rtl="0"/>
            <a:r>
              <a:rPr lang="en-US" sz="2400" i="1" dirty="0" smtClean="0"/>
              <a:t>The following hit description would not get a </a:t>
            </a:r>
            <a:r>
              <a:rPr lang="en-US" sz="2400" i="1" dirty="0" smtClean="0">
                <a:solidFill>
                  <a:srgbClr val="C00000"/>
                </a:solidFill>
              </a:rPr>
              <a:t>Plasmid </a:t>
            </a:r>
            <a:r>
              <a:rPr lang="en-US" sz="2400" i="1" dirty="0" smtClean="0"/>
              <a:t>classification:</a:t>
            </a:r>
            <a:br>
              <a:rPr lang="en-US" sz="2400" i="1" dirty="0" smtClean="0"/>
            </a:br>
            <a:r>
              <a:rPr lang="en-US" sz="2400" dirty="0">
                <a:solidFill>
                  <a:schemeClr val="accent1"/>
                </a:solidFill>
              </a:rPr>
              <a:t/>
            </a:r>
            <a:br>
              <a:rPr lang="en-US" sz="2400" dirty="0">
                <a:solidFill>
                  <a:schemeClr val="accent1"/>
                </a:solidFill>
              </a:rPr>
            </a:br>
            <a:r>
              <a:rPr lang="en-US" sz="2000" i="1" dirty="0" smtClean="0">
                <a:latin typeface="+mj-lt"/>
                <a:cs typeface="Lucida Sans Unicode" pitchFamily="34" charset="0"/>
              </a:rPr>
              <a:t>“</a:t>
            </a:r>
            <a:r>
              <a:rPr lang="en-US" sz="2000" dirty="0" smtClean="0">
                <a:latin typeface="+mj-lt"/>
                <a:cs typeface="Lucida Sans Unicode" pitchFamily="34" charset="0"/>
              </a:rPr>
              <a:t>Protoplast elongation factor EC 2.112”</a:t>
            </a:r>
            <a:br>
              <a:rPr lang="en-US" sz="2000" dirty="0" smtClean="0">
                <a:latin typeface="+mj-lt"/>
                <a:cs typeface="Lucida Sans Unicode" pitchFamily="34" charset="0"/>
              </a:rPr>
            </a:br>
            <a:endParaRPr lang="en-US" sz="2000" dirty="0" smtClean="0">
              <a:solidFill>
                <a:schemeClr val="accent1"/>
              </a:solidFill>
              <a:latin typeface="+mj-lt"/>
              <a:cs typeface="Lucida Sans Unicode" pitchFamily="34" charset="0"/>
            </a:endParaRPr>
          </a:p>
          <a:p>
            <a:pPr marL="0" indent="0" algn="l" rtl="0">
              <a:buNone/>
            </a:pPr>
            <a:endParaRPr lang="en-US" sz="2400" dirty="0" smtClean="0">
              <a:solidFill>
                <a:schemeClr val="accent1"/>
              </a:solidFill>
            </a:endParaRPr>
          </a:p>
        </p:txBody>
      </p:sp>
    </p:spTree>
    <p:extLst>
      <p:ext uri="{BB962C8B-B14F-4D97-AF65-F5344CB8AC3E}">
        <p14:creationId xmlns:p14="http://schemas.microsoft.com/office/powerpoint/2010/main" val="128660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solidFill>
                  <a:srgbClr val="0070C0"/>
                </a:solidFill>
              </a:rPr>
              <a:t>Contig Classification Rules Syntax</a:t>
            </a:r>
            <a:endParaRPr lang="he-IL" dirty="0"/>
          </a:p>
        </p:txBody>
      </p:sp>
      <p:sp>
        <p:nvSpPr>
          <p:cNvPr id="3" name="מציין מיקום תוכן 2"/>
          <p:cNvSpPr>
            <a:spLocks noGrp="1"/>
          </p:cNvSpPr>
          <p:nvPr>
            <p:ph idx="1"/>
          </p:nvPr>
        </p:nvSpPr>
        <p:spPr>
          <a:ln>
            <a:solidFill>
              <a:schemeClr val="accent1"/>
            </a:solidFill>
          </a:ln>
        </p:spPr>
        <p:txBody>
          <a:bodyPr>
            <a:normAutofit/>
          </a:bodyPr>
          <a:lstStyle/>
          <a:p>
            <a:pPr algn="l" rtl="0"/>
            <a:r>
              <a:rPr lang="en-US" sz="2400" dirty="0" smtClean="0"/>
              <a:t>Contig classification rules are declared with the keyword </a:t>
            </a:r>
            <a:r>
              <a:rPr lang="en-US" sz="2400" dirty="0" smtClean="0">
                <a:solidFill>
                  <a:srgbClr val="0070C0"/>
                </a:solidFill>
              </a:rPr>
              <a:t>ClassifyContig </a:t>
            </a:r>
            <a:r>
              <a:rPr lang="en-US" sz="2400" dirty="0" smtClean="0"/>
              <a:t>followed by the Classification name,  “</a:t>
            </a:r>
            <a:r>
              <a:rPr lang="en-US" sz="2400" dirty="0" smtClean="0">
                <a:solidFill>
                  <a:schemeClr val="accent1"/>
                </a:solidFill>
              </a:rPr>
              <a:t>IF</a:t>
            </a:r>
            <a:r>
              <a:rPr lang="en-US" sz="2400" dirty="0" smtClean="0"/>
              <a:t>” and a logic expression in which the (boolean) variables are ORF classifications and the logic operators are of the set: </a:t>
            </a:r>
            <a:r>
              <a:rPr lang="en-US" sz="2400" dirty="0" smtClean="0">
                <a:solidFill>
                  <a:schemeClr val="accent1"/>
                </a:solidFill>
              </a:rPr>
              <a:t>AND, OR, NOT</a:t>
            </a:r>
            <a:r>
              <a:rPr lang="en-US" sz="2400" dirty="0" smtClean="0"/>
              <a:t>. The usage of parenthesis is also allowed.</a:t>
            </a:r>
          </a:p>
          <a:p>
            <a:pPr marL="0" indent="0" algn="l" rtl="0">
              <a:buNone/>
            </a:pPr>
            <a:endParaRPr lang="en-US" sz="2400" dirty="0" smtClean="0"/>
          </a:p>
          <a:p>
            <a:pPr algn="l" rtl="0"/>
            <a:r>
              <a:rPr lang="en-US" sz="2400" dirty="0" smtClean="0"/>
              <a:t>If a ORF Classification is assign at least to one of the child ORFs in a given contig, it would be replaced by a boolean</a:t>
            </a:r>
            <a:br>
              <a:rPr lang="en-US" sz="2400" dirty="0" smtClean="0"/>
            </a:br>
            <a:r>
              <a:rPr lang="en-US" sz="2400" dirty="0" smtClean="0"/>
              <a:t>true in the evaluation of the logic expression for the given that contig.</a:t>
            </a:r>
          </a:p>
          <a:p>
            <a:pPr marL="0" indent="0" algn="l" rtl="0">
              <a:buNone/>
            </a:pPr>
            <a:endParaRPr lang="he-IL" sz="2400" dirty="0"/>
          </a:p>
        </p:txBody>
      </p:sp>
    </p:spTree>
    <p:extLst>
      <p:ext uri="{BB962C8B-B14F-4D97-AF65-F5344CB8AC3E}">
        <p14:creationId xmlns:p14="http://schemas.microsoft.com/office/powerpoint/2010/main" val="1074326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מסמך" ma:contentTypeID="0x010100D6F61E74F7254FFAACE179AD514BF94B00E5BAFAE9EC481B44A887128AEA8B460D" ma:contentTypeVersion="" ma:contentTypeDescription="צור פריט רשימה חדש." ma:contentTypeScope="" ma:versionID="3b61d496bdfd119985d8563668747021">
  <xsd:schema xmlns:xsd="http://www.w3.org/2001/XMLSchema" xmlns:xs="http://www.w3.org/2001/XMLSchema" xmlns:p="http://schemas.microsoft.com/office/2006/metadata/properties" xmlns:ns1="458654B0-58DA-43AF-B7B7-86C38ED4FD5E" targetNamespace="http://schemas.microsoft.com/office/2006/metadata/properties" ma:root="true" ma:fieldsID="695313bd741453274c42219807639905" ns1:_="">
    <xsd:import namespace="458654B0-58DA-43AF-B7B7-86C38ED4FD5E"/>
    <xsd:element name="properties">
      <xsd:complexType>
        <xsd:sequence>
          <xsd:element name="documentManagement">
            <xsd:complexType>
              <xsd:all>
                <xsd:element ref="ns1:Document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8654B0-58DA-43AF-B7B7-86C38ED4FD5E" elementFormDefault="qualified">
    <xsd:import namespace="http://schemas.microsoft.com/office/2006/documentManagement/types"/>
    <xsd:import namespace="http://schemas.microsoft.com/office/infopath/2007/PartnerControls"/>
    <xsd:element name="DocumentUrl" ma:index="2" nillable="true" ma:displayName="Url" ma:internalName="DocumentUrl">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6" ma:displayName="מחבר"/>
        <xsd:element ref="dcterms:created" minOccurs="0" maxOccurs="1"/>
        <xsd:element ref="dc:identifier" minOccurs="0" maxOccurs="1"/>
        <xsd:element name="contentType" minOccurs="0" maxOccurs="1" type="xsd:string"/>
        <xsd:element ref="dc:title" minOccurs="0" maxOccurs="1" ma:index="4" ma:displayName="כותרת"/>
        <xsd:element ref="dc:subject" minOccurs="0" maxOccurs="1"/>
        <xsd:element ref="dc:description" minOccurs="0" maxOccurs="1" ma:index="8" ma:displayName="הערות"/>
        <xsd:element name="keywords" minOccurs="0" maxOccurs="1" type="xsd:string" ma:index="5" ma:displayName="מילות מפתח"/>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umentUrl xmlns="458654B0-58DA-43AF-B7B7-86C38ED4FD5E" xsi:nil="true"/>
  </documentManagement>
</p:properties>
</file>

<file path=customXml/itemProps1.xml><?xml version="1.0" encoding="utf-8"?>
<ds:datastoreItem xmlns:ds="http://schemas.openxmlformats.org/officeDocument/2006/customXml" ds:itemID="{E347AB11-0D77-4543-8644-22BAFB5B94A9}"/>
</file>

<file path=customXml/itemProps2.xml><?xml version="1.0" encoding="utf-8"?>
<ds:datastoreItem xmlns:ds="http://schemas.openxmlformats.org/officeDocument/2006/customXml" ds:itemID="{97F263C8-ABB5-44D1-AF96-85EF1703AA40}"/>
</file>

<file path=docProps/app.xml><?xml version="1.0" encoding="utf-8"?>
<Properties xmlns="http://schemas.openxmlformats.org/officeDocument/2006/extended-properties" xmlns:vt="http://schemas.openxmlformats.org/officeDocument/2006/docPropsVTypes">
  <TotalTime>215</TotalTime>
  <Words>704</Words>
  <Application>Microsoft Office PowerPoint</Application>
  <PresentationFormat>‫הצגה על המסך (4:3)</PresentationFormat>
  <Paragraphs>57</Paragraphs>
  <Slides>16</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16</vt:i4>
      </vt:variant>
    </vt:vector>
  </HeadingPairs>
  <TitlesOfParts>
    <vt:vector size="17" baseType="lpstr">
      <vt:lpstr>ערכת נושא Office</vt:lpstr>
      <vt:lpstr>מצגת של PowerPoint</vt:lpstr>
      <vt:lpstr>Abstract</vt:lpstr>
      <vt:lpstr>Project Mission</vt:lpstr>
      <vt:lpstr>Background &amp; Motivation</vt:lpstr>
      <vt:lpstr>Main Backend Workflow</vt:lpstr>
      <vt:lpstr>Detailed Workflow</vt:lpstr>
      <vt:lpstr>ORF Classification Rules Syntax</vt:lpstr>
      <vt:lpstr>ORF Classification Rules Syntax (Example)</vt:lpstr>
      <vt:lpstr>Contig Classification Rules Syntax</vt:lpstr>
      <vt:lpstr>Contig Classification Rules Syntax (Example)</vt:lpstr>
      <vt:lpstr>Results in Numbers</vt:lpstr>
      <vt:lpstr>Conclusion</vt:lpstr>
      <vt:lpstr>Real World Script Example</vt:lpstr>
      <vt:lpstr>Screenshot #1 – Contigs List</vt:lpstr>
      <vt:lpstr>Screenshot #2 – Contig View</vt:lpstr>
      <vt:lpstr>Screenshot #3 – Classification Totals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Plasmid population in Bovine Rumen – Inference Through Metagenomic Analysis</dc:title>
  <dc:creator/>
  <cp:keywords/>
  <dc:description/>
  <cp:lastModifiedBy>Crow</cp:lastModifiedBy>
  <cp:revision>51</cp:revision>
  <dcterms:created xsi:type="dcterms:W3CDTF">2013-08-03T15:42:18Z</dcterms:created>
  <dcterms:modified xsi:type="dcterms:W3CDTF">2013-09-25T10:20:24Z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-2101395133</vt:i4>
  </property>
  <property fmtid="{D5CDD505-2E9C-101B-9397-08002B2CF9AE}" pid="3" name="_NewReviewCycle">
    <vt:lpwstr/>
  </property>
  <property fmtid="{D5CDD505-2E9C-101B-9397-08002B2CF9AE}" pid="4" name="_EmailSubject">
    <vt:lpwstr>מצגות לפרוייקט מחקר </vt:lpwstr>
  </property>
  <property fmtid="{D5CDD505-2E9C-101B-9397-08002B2CF9AE}" pid="5" name="_AuthorEmail">
    <vt:lpwstr>anatba@openu.ac.il</vt:lpwstr>
  </property>
  <property fmtid="{D5CDD505-2E9C-101B-9397-08002B2CF9AE}" pid="6" name="_AuthorEmailDisplayName">
    <vt:lpwstr>Anat Barnea</vt:lpwstr>
  </property>
  <property fmtid="{D5CDD505-2E9C-101B-9397-08002B2CF9AE}" pid="7" name="_PreviousAdHocReviewCycleID">
    <vt:i4>74036346</vt:i4>
  </property>
  <property fmtid="{D5CDD505-2E9C-101B-9397-08002B2CF9AE}" pid="8" name="ContentTypeId">
    <vt:lpwstr>0x010100D6F61E74F7254FFAACE179AD514BF94B00E5BAFAE9EC481B44A887128AEA8B460D</vt:lpwstr>
  </property>
</Properties>
</file>